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3"/>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10282225" cx="1828005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regular.fntdata"/><Relationship Id="rId16" Type="http://schemas.openxmlformats.org/officeDocument/2006/relationships/slide" Target="slides/slide10.xml"/><Relationship Id="rId5" Type="http://schemas.openxmlformats.org/officeDocument/2006/relationships/slideMaster" Target="slideMasters/slideMaster3.xml"/><Relationship Id="rId19" Type="http://schemas.openxmlformats.org/officeDocument/2006/relationships/font" Target="fonts/Roboto-italic.fntdata"/><Relationship Id="rId6" Type="http://schemas.openxmlformats.org/officeDocument/2006/relationships/notesMaster" Target="notesMasters/notesMaster1.xml"/><Relationship Id="rId18"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section.</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section.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e5aea8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7e5aea8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f3451e6b2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2f3451e6b2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486c3b4f3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3486c3b4f3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486c3b4f3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3486c3b4f3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486c3b4f3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3486c3b4f3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97543e84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297543e84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144" name="Shape 144"/>
        <p:cNvGrpSpPr/>
        <p:nvPr/>
      </p:nvGrpSpPr>
      <p:grpSpPr>
        <a:xfrm>
          <a:off x="0" y="0"/>
          <a:ext cx="0" cy="0"/>
          <a:chOff x="0" y="0"/>
          <a:chExt cx="0" cy="0"/>
        </a:xfrm>
      </p:grpSpPr>
      <p:sp>
        <p:nvSpPr>
          <p:cNvPr id="145" name="Google Shape;145;p4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46" name="Google Shape;146;p4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47" name="Shape 147"/>
        <p:cNvGrpSpPr/>
        <p:nvPr/>
      </p:nvGrpSpPr>
      <p:grpSpPr>
        <a:xfrm>
          <a:off x="0" y="0"/>
          <a:ext cx="0" cy="0"/>
          <a:chOff x="0" y="0"/>
          <a:chExt cx="0" cy="0"/>
        </a:xfrm>
      </p:grpSpPr>
      <p:sp>
        <p:nvSpPr>
          <p:cNvPr id="148" name="Google Shape;148;p44"/>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49" name="Google Shape;149;p44"/>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0" name="Google Shape;150;p44"/>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800"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51" name="Google Shape;151;p44"/>
          <p:cNvSpPr txBox="1"/>
          <p:nvPr>
            <p:ph idx="1"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pic>
        <p:nvPicPr>
          <p:cNvPr id="152" name="Google Shape;152;p44"/>
          <p:cNvPicPr preferRelativeResize="0"/>
          <p:nvPr/>
        </p:nvPicPr>
        <p:blipFill>
          <a:blip r:embed="rId2">
            <a:alphaModFix/>
          </a:blip>
          <a:stretch>
            <a:fillRect/>
          </a:stretch>
        </p:blipFill>
        <p:spPr>
          <a:xfrm>
            <a:off x="2061813" y="1163325"/>
            <a:ext cx="4762500" cy="4762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bg>
      <p:bgPr>
        <a:solidFill>
          <a:srgbClr val="F37021"/>
        </a:solidFill>
      </p:bgPr>
    </p:bg>
    <p:spTree>
      <p:nvGrpSpPr>
        <p:cNvPr id="153" name="Shape 153"/>
        <p:cNvGrpSpPr/>
        <p:nvPr/>
      </p:nvGrpSpPr>
      <p:grpSpPr>
        <a:xfrm>
          <a:off x="0" y="0"/>
          <a:ext cx="0" cy="0"/>
          <a:chOff x="0" y="0"/>
          <a:chExt cx="0" cy="0"/>
        </a:xfrm>
      </p:grpSpPr>
      <p:sp>
        <p:nvSpPr>
          <p:cNvPr id="154" name="Google Shape;154;p45"/>
          <p:cNvSpPr txBox="1"/>
          <p:nvPr>
            <p:ph type="title"/>
          </p:nvPr>
        </p:nvSpPr>
        <p:spPr>
          <a:xfrm>
            <a:off x="921501"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9"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5" name="Shape 155"/>
        <p:cNvGrpSpPr/>
        <p:nvPr/>
      </p:nvGrpSpPr>
      <p:grpSpPr>
        <a:xfrm>
          <a:off x="0" y="0"/>
          <a:ext cx="0" cy="0"/>
          <a:chOff x="0" y="0"/>
          <a:chExt cx="0" cy="0"/>
        </a:xfrm>
      </p:grpSpPr>
      <p:sp>
        <p:nvSpPr>
          <p:cNvPr id="156" name="Google Shape;156;p46"/>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7" name="Google Shape;157;p46"/>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8" name="Google Shape;158;p46"/>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59" name="Google Shape;159;p46"/>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8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7"/>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2" name="Google Shape;162;p47"/>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3" name="Google Shape;163;p47"/>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64" name="Google Shape;164;p47"/>
          <p:cNvSpPr txBox="1"/>
          <p:nvPr>
            <p:ph idx="1" type="body"/>
          </p:nvPr>
        </p:nvSpPr>
        <p:spPr>
          <a:xfrm>
            <a:off x="943390"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
        <p:nvSpPr>
          <p:cNvPr id="165" name="Google Shape;165;p47"/>
          <p:cNvSpPr txBox="1"/>
          <p:nvPr>
            <p:ph idx="2" type="body"/>
          </p:nvPr>
        </p:nvSpPr>
        <p:spPr>
          <a:xfrm>
            <a:off x="9384425"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48"/>
          <p:cNvSpPr/>
          <p:nvPr/>
        </p:nvSpPr>
        <p:spPr>
          <a:xfrm flipH="1" rot="10800000">
            <a:off x="1" y="1312238"/>
            <a:ext cx="18280200" cy="8970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8" name="Google Shape;168;p48"/>
          <p:cNvSpPr/>
          <p:nvPr/>
        </p:nvSpPr>
        <p:spPr>
          <a:xfrm>
            <a:off x="1" y="1312096"/>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9" name="Google Shape;169;p48"/>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70" name="Shape 170"/>
        <p:cNvGrpSpPr/>
        <p:nvPr/>
      </p:nvGrpSpPr>
      <p:grpSpPr>
        <a:xfrm>
          <a:off x="0" y="0"/>
          <a:ext cx="0" cy="0"/>
          <a:chOff x="0" y="0"/>
          <a:chExt cx="0" cy="0"/>
        </a:xfrm>
      </p:grpSpPr>
      <p:sp>
        <p:nvSpPr>
          <p:cNvPr id="171" name="Google Shape;171;p49"/>
          <p:cNvSpPr txBox="1"/>
          <p:nvPr>
            <p:ph type="title"/>
          </p:nvPr>
        </p:nvSpPr>
        <p:spPr>
          <a:xfrm>
            <a:off x="980075" y="976051"/>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2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72" name="Shape 172"/>
        <p:cNvGrpSpPr/>
        <p:nvPr/>
      </p:nvGrpSpPr>
      <p:grpSpPr>
        <a:xfrm>
          <a:off x="0" y="0"/>
          <a:ext cx="0" cy="0"/>
          <a:chOff x="0" y="0"/>
          <a:chExt cx="0" cy="0"/>
        </a:xfrm>
      </p:grpSpPr>
      <p:sp>
        <p:nvSpPr>
          <p:cNvPr id="173" name="Google Shape;173;p50"/>
          <p:cNvSpPr txBox="1"/>
          <p:nvPr>
            <p:ph type="title"/>
          </p:nvPr>
        </p:nvSpPr>
        <p:spPr>
          <a:xfrm>
            <a:off x="921501"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9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9pPr>
          </a:lstStyle>
          <a:p/>
        </p:txBody>
      </p:sp>
      <p:sp>
        <p:nvSpPr>
          <p:cNvPr id="174" name="Google Shape;174;p50"/>
          <p:cNvSpPr txBox="1"/>
          <p:nvPr>
            <p:ph idx="1" type="body"/>
          </p:nvPr>
        </p:nvSpPr>
        <p:spPr>
          <a:xfrm>
            <a:off x="3189416"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800"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5" name="Shape 175"/>
        <p:cNvGrpSpPr/>
        <p:nvPr/>
      </p:nvGrpSpPr>
      <p:grpSpPr>
        <a:xfrm>
          <a:off x="0" y="0"/>
          <a:ext cx="0" cy="0"/>
          <a:chOff x="0" y="0"/>
          <a:chExt cx="0" cy="0"/>
        </a:xfrm>
      </p:grpSpPr>
      <p:sp>
        <p:nvSpPr>
          <p:cNvPr id="176" name="Google Shape;176;p51"/>
          <p:cNvSpPr txBox="1"/>
          <p:nvPr/>
        </p:nvSpPr>
        <p:spPr>
          <a:xfrm flipH="1" rot="10800000">
            <a:off x="6550357" y="88"/>
            <a:ext cx="117297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7" name="Google Shape;177;p51"/>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8" name="Google Shape;178;p51"/>
          <p:cNvSpPr txBox="1"/>
          <p:nvPr>
            <p:ph type="title"/>
          </p:nvPr>
        </p:nvSpPr>
        <p:spPr>
          <a:xfrm>
            <a:off x="451959"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p:txBody>
      </p:sp>
      <p:sp>
        <p:nvSpPr>
          <p:cNvPr id="179" name="Google Shape;179;p51"/>
          <p:cNvSpPr txBox="1"/>
          <p:nvPr>
            <p:ph idx="1" type="body"/>
          </p:nvPr>
        </p:nvSpPr>
        <p:spPr>
          <a:xfrm>
            <a:off x="451955" y="2930246"/>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180" name="Shape 180"/>
        <p:cNvGrpSpPr/>
        <p:nvPr/>
      </p:nvGrpSpPr>
      <p:grpSpPr>
        <a:xfrm>
          <a:off x="0" y="0"/>
          <a:ext cx="0" cy="0"/>
          <a:chOff x="0" y="0"/>
          <a:chExt cx="0" cy="0"/>
        </a:xfrm>
      </p:grpSpPr>
      <p:sp>
        <p:nvSpPr>
          <p:cNvPr id="181" name="Google Shape;181;p52"/>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2" name="Google Shape;182;p52"/>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3" name="Google Shape;183;p52"/>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9"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84" name="Google Shape;184;p52"/>
          <p:cNvSpPr txBox="1"/>
          <p:nvPr>
            <p:ph idx="1" type="subTitle"/>
          </p:nvPr>
        </p:nvSpPr>
        <p:spPr>
          <a:xfrm>
            <a:off x="530769" y="5556362"/>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9pPr>
          </a:lstStyle>
          <a:p/>
        </p:txBody>
      </p:sp>
      <p:sp>
        <p:nvSpPr>
          <p:cNvPr id="185" name="Google Shape;185;p52"/>
          <p:cNvSpPr txBox="1"/>
          <p:nvPr>
            <p:ph idx="2"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186" name="Shape 186"/>
        <p:cNvGrpSpPr/>
        <p:nvPr/>
      </p:nvGrpSpPr>
      <p:grpSpPr>
        <a:xfrm>
          <a:off x="0" y="0"/>
          <a:ext cx="0" cy="0"/>
          <a:chOff x="0" y="0"/>
          <a:chExt cx="0" cy="0"/>
        </a:xfrm>
      </p:grpSpPr>
      <p:sp>
        <p:nvSpPr>
          <p:cNvPr id="187" name="Google Shape;187;p5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88" name="Google Shape;188;p5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89" name="Shape 189"/>
        <p:cNvGrpSpPr/>
        <p:nvPr/>
      </p:nvGrpSpPr>
      <p:grpSpPr>
        <a:xfrm>
          <a:off x="0" y="0"/>
          <a:ext cx="0" cy="0"/>
          <a:chOff x="0" y="0"/>
          <a:chExt cx="0" cy="0"/>
        </a:xfrm>
      </p:grpSpPr>
      <p:sp>
        <p:nvSpPr>
          <p:cNvPr id="190" name="Google Shape;190;p54"/>
          <p:cNvSpPr txBox="1"/>
          <p:nvPr/>
        </p:nvSpPr>
        <p:spPr>
          <a:xfrm flipH="1" rot="10800000">
            <a:off x="1" y="-148"/>
            <a:ext cx="18280200" cy="93876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1" name="Google Shape;191;p54"/>
          <p:cNvSpPr/>
          <p:nvPr/>
        </p:nvSpPr>
        <p:spPr>
          <a:xfrm flipH="1" rot="10800000">
            <a:off x="1" y="9241104"/>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2" name="Google Shape;192;p54"/>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 name="Shape 193"/>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94" name="Shape 194"/>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195" name="Shape 195"/>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96" name="Shape 196"/>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97" name="Shape 19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98" name="Shape 198"/>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99" name="Shape 199"/>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200"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1.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21" Type="http://schemas.openxmlformats.org/officeDocument/2006/relationships/theme" Target="../theme/theme3.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5" Type="http://schemas.openxmlformats.org/officeDocument/2006/relationships/slideLayout" Target="../slideLayouts/slideLayout44.xml"/><Relationship Id="rId19" Type="http://schemas.openxmlformats.org/officeDocument/2006/relationships/slideLayout" Target="../slideLayouts/slideLayout58.xml"/><Relationship Id="rId6" Type="http://schemas.openxmlformats.org/officeDocument/2006/relationships/slideLayout" Target="../slideLayouts/slideLayout45.xml"/><Relationship Id="rId18" Type="http://schemas.openxmlformats.org/officeDocument/2006/relationships/slideLayout" Target="../slideLayouts/slideLayout57.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40" name="Shape 140"/>
        <p:cNvGrpSpPr/>
        <p:nvPr/>
      </p:nvGrpSpPr>
      <p:grpSpPr>
        <a:xfrm>
          <a:off x="0" y="0"/>
          <a:ext cx="0" cy="0"/>
          <a:chOff x="0" y="0"/>
          <a:chExt cx="0" cy="0"/>
        </a:xfrm>
      </p:grpSpPr>
      <p:sp>
        <p:nvSpPr>
          <p:cNvPr id="141" name="Google Shape;141;p42"/>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42" name="Google Shape;142;p42"/>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
        <p:nvSpPr>
          <p:cNvPr id="143" name="Google Shape;143;p42"/>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127.0.0.1:8888/tree" TargetMode="External"/><Relationship Id="rId4" Type="http://schemas.openxmlformats.org/officeDocument/2006/relationships/image" Target="../media/image7.jp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3"/>
          <p:cNvSpPr txBox="1"/>
          <p:nvPr>
            <p:ph type="ctrTitle"/>
          </p:nvPr>
        </p:nvSpPr>
        <p:spPr>
          <a:xfrm>
            <a:off x="780954" y="53132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lang="en"/>
              <a:t>D</a:t>
            </a:r>
            <a:r>
              <a:rPr lang="en"/>
              <a:t>atasets manipulation and visualization with Jupyter </a:t>
            </a:r>
            <a:endParaRPr/>
          </a:p>
          <a:p>
            <a:pPr indent="0" lvl="0" marL="0" marR="0" rtl="0" algn="ctr">
              <a:lnSpc>
                <a:spcPct val="100000"/>
              </a:lnSpc>
              <a:spcBef>
                <a:spcPts val="0"/>
              </a:spcBef>
              <a:spcAft>
                <a:spcPts val="0"/>
              </a:spcAft>
              <a:buClr>
                <a:schemeClr val="lt1"/>
              </a:buClr>
              <a:buFont typeface="Calibri"/>
              <a:buNone/>
            </a:pPr>
            <a:r>
              <a:rPr lang="en"/>
              <a:t>and Pandas</a:t>
            </a:r>
            <a:endParaRPr/>
          </a:p>
        </p:txBody>
      </p:sp>
      <p:sp>
        <p:nvSpPr>
          <p:cNvPr id="206" name="Google Shape;206;p63"/>
          <p:cNvSpPr txBox="1"/>
          <p:nvPr>
            <p:ph idx="1" type="subTitle"/>
          </p:nvPr>
        </p:nvSpPr>
        <p:spPr>
          <a:xfrm>
            <a:off x="780954" y="7252079"/>
            <a:ext cx="16436700" cy="865500"/>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Section </a:t>
            </a:r>
            <a:r>
              <a:rPr lang="en"/>
              <a:t>15</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72"/>
          <p:cNvSpPr txBox="1"/>
          <p:nvPr>
            <p:ph type="ctrTitle"/>
          </p:nvPr>
        </p:nvSpPr>
        <p:spPr>
          <a:xfrm>
            <a:off x="780950" y="3636875"/>
            <a:ext cx="172368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t/>
            </a:r>
            <a:endParaRPr sz="9300"/>
          </a:p>
          <a:p>
            <a:pPr indent="0" lvl="0" marL="0" marR="0" rtl="0" algn="l">
              <a:lnSpc>
                <a:spcPct val="100000"/>
              </a:lnSpc>
              <a:spcBef>
                <a:spcPts val="0"/>
              </a:spcBef>
              <a:spcAft>
                <a:spcPts val="0"/>
              </a:spcAft>
              <a:buClr>
                <a:srgbClr val="000000"/>
              </a:buClr>
              <a:buSzPts val="1100"/>
              <a:buFont typeface="Arial"/>
              <a:buNone/>
            </a:pPr>
            <a:r>
              <a:t/>
            </a:r>
            <a:endParaRPr sz="9300"/>
          </a:p>
          <a:p>
            <a:pPr indent="0" lvl="0" marL="0" marR="0" rtl="0" algn="l">
              <a:lnSpc>
                <a:spcPct val="100000"/>
              </a:lnSpc>
              <a:spcBef>
                <a:spcPts val="0"/>
              </a:spcBef>
              <a:spcAft>
                <a:spcPts val="0"/>
              </a:spcAft>
              <a:buClr>
                <a:srgbClr val="000000"/>
              </a:buClr>
              <a:buSzPts val="1100"/>
              <a:buFont typeface="Arial"/>
              <a:buNone/>
            </a:pPr>
            <a:r>
              <a:t/>
            </a:r>
            <a:endParaRPr sz="9300"/>
          </a:p>
          <a:p>
            <a:pPr indent="0" lvl="0" marL="0" marR="0" rtl="0" algn="l">
              <a:lnSpc>
                <a:spcPct val="100000"/>
              </a:lnSpc>
              <a:spcBef>
                <a:spcPts val="0"/>
              </a:spcBef>
              <a:spcAft>
                <a:spcPts val="0"/>
              </a:spcAft>
              <a:buClr>
                <a:srgbClr val="000000"/>
              </a:buClr>
              <a:buSzPts val="1100"/>
              <a:buFont typeface="Arial"/>
              <a:buNone/>
            </a:pPr>
            <a:r>
              <a:rPr lang="en" sz="9300"/>
              <a:t>Pandas data structures</a:t>
            </a:r>
            <a:endParaRPr sz="9300"/>
          </a:p>
        </p:txBody>
      </p:sp>
      <p:sp>
        <p:nvSpPr>
          <p:cNvPr id="283" name="Google Shape;283;p72"/>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cxnSp>
        <p:nvCxnSpPr>
          <p:cNvPr id="211" name="Google Shape;211;p64"/>
          <p:cNvCxnSpPr/>
          <p:nvPr/>
        </p:nvCxnSpPr>
        <p:spPr>
          <a:xfrm flipH="1" rot="10800000">
            <a:off x="1889678" y="4476739"/>
            <a:ext cx="15300" cy="2072700"/>
          </a:xfrm>
          <a:prstGeom prst="straightConnector1">
            <a:avLst/>
          </a:prstGeom>
          <a:noFill/>
          <a:ln cap="flat" cmpd="sng" w="9525">
            <a:solidFill>
              <a:schemeClr val="dk2"/>
            </a:solidFill>
            <a:prstDash val="solid"/>
            <a:round/>
            <a:headEnd len="sm" w="sm" type="none"/>
            <a:tailEnd len="med" w="med" type="oval"/>
          </a:ln>
        </p:spPr>
      </p:cxnSp>
      <p:sp>
        <p:nvSpPr>
          <p:cNvPr id="212" name="Google Shape;212;p64"/>
          <p:cNvSpPr txBox="1"/>
          <p:nvPr>
            <p:ph type="title"/>
          </p:nvPr>
        </p:nvSpPr>
        <p:spPr>
          <a:xfrm>
            <a:off x="1983875" y="3765150"/>
            <a:ext cx="4208100" cy="11574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Installing Jupyter and managing a notebook</a:t>
            </a:r>
            <a:endParaRPr sz="3000">
              <a:solidFill>
                <a:schemeClr val="dk1"/>
              </a:solidFill>
            </a:endParaRPr>
          </a:p>
        </p:txBody>
      </p:sp>
      <p:cxnSp>
        <p:nvCxnSpPr>
          <p:cNvPr id="213" name="Google Shape;213;p64"/>
          <p:cNvCxnSpPr/>
          <p:nvPr/>
        </p:nvCxnSpPr>
        <p:spPr>
          <a:xfrm>
            <a:off x="3538675" y="6589850"/>
            <a:ext cx="0" cy="2692800"/>
          </a:xfrm>
          <a:prstGeom prst="straightConnector1">
            <a:avLst/>
          </a:prstGeom>
          <a:noFill/>
          <a:ln cap="flat" cmpd="sng" w="9525">
            <a:solidFill>
              <a:schemeClr val="dk2"/>
            </a:solidFill>
            <a:prstDash val="solid"/>
            <a:round/>
            <a:headEnd len="sm" w="sm" type="none"/>
            <a:tailEnd len="med" w="med" type="oval"/>
          </a:ln>
        </p:spPr>
      </p:cxnSp>
      <p:sp>
        <p:nvSpPr>
          <p:cNvPr id="214" name="Google Shape;214;p64"/>
          <p:cNvSpPr txBox="1"/>
          <p:nvPr>
            <p:ph type="title"/>
          </p:nvPr>
        </p:nvSpPr>
        <p:spPr>
          <a:xfrm>
            <a:off x="3767275" y="7313425"/>
            <a:ext cx="4438800" cy="784200"/>
          </a:xfrm>
          <a:prstGeom prst="rect">
            <a:avLst/>
          </a:prstGeom>
          <a:noFill/>
          <a:ln>
            <a:noFill/>
          </a:ln>
        </p:spPr>
        <p:txBody>
          <a:bodyPr anchorCtr="0" anchor="t"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Pandas data structures</a:t>
            </a:r>
            <a:endParaRPr sz="3000">
              <a:solidFill>
                <a:schemeClr val="dk1"/>
              </a:solidFill>
            </a:endParaRPr>
          </a:p>
        </p:txBody>
      </p:sp>
      <p:sp>
        <p:nvSpPr>
          <p:cNvPr id="215" name="Google Shape;215;p64"/>
          <p:cNvSpPr txBox="1"/>
          <p:nvPr>
            <p:ph type="title"/>
          </p:nvPr>
        </p:nvSpPr>
        <p:spPr>
          <a:xfrm>
            <a:off x="940070" y="1475178"/>
            <a:ext cx="16443600" cy="1535400"/>
          </a:xfrm>
          <a:prstGeom prst="rect">
            <a:avLst/>
          </a:prstGeom>
          <a:noFill/>
          <a:ln>
            <a:noFill/>
          </a:ln>
        </p:spPr>
        <p:txBody>
          <a:bodyPr anchorCtr="0" anchor="b"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b="0" i="0" lang="en" sz="3200" u="none" cap="none" strike="noStrike">
                <a:solidFill>
                  <a:schemeClr val="lt1"/>
                </a:solidFill>
                <a:latin typeface="Calibri"/>
                <a:ea typeface="Calibri"/>
                <a:cs typeface="Calibri"/>
                <a:sym typeface="Calibri"/>
              </a:rPr>
              <a:t>What We’ll Learn</a:t>
            </a:r>
            <a:endParaRPr/>
          </a:p>
        </p:txBody>
      </p:sp>
      <p:sp>
        <p:nvSpPr>
          <p:cNvPr id="216" name="Google Shape;216;p64"/>
          <p:cNvSpPr txBox="1"/>
          <p:nvPr>
            <p:ph type="title"/>
          </p:nvPr>
        </p:nvSpPr>
        <p:spPr>
          <a:xfrm>
            <a:off x="6964075" y="3841350"/>
            <a:ext cx="44388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rgbClr val="000000"/>
              </a:buClr>
              <a:buSzPts val="1100"/>
              <a:buFont typeface="Arial"/>
              <a:buNone/>
            </a:pPr>
            <a:r>
              <a:rPr lang="en" sz="3000">
                <a:solidFill>
                  <a:schemeClr val="dk1"/>
                </a:solidFill>
              </a:rPr>
              <a:t>Reading and writing datasets</a:t>
            </a:r>
            <a:endParaRPr sz="3000">
              <a:solidFill>
                <a:schemeClr val="dk1"/>
              </a:solidFill>
            </a:endParaRPr>
          </a:p>
        </p:txBody>
      </p:sp>
      <p:cxnSp>
        <p:nvCxnSpPr>
          <p:cNvPr id="217" name="Google Shape;217;p64"/>
          <p:cNvCxnSpPr/>
          <p:nvPr/>
        </p:nvCxnSpPr>
        <p:spPr>
          <a:xfrm rot="10800000">
            <a:off x="6811664" y="4219402"/>
            <a:ext cx="0" cy="2311200"/>
          </a:xfrm>
          <a:prstGeom prst="straightConnector1">
            <a:avLst/>
          </a:prstGeom>
          <a:noFill/>
          <a:ln cap="flat" cmpd="sng" w="9525">
            <a:solidFill>
              <a:schemeClr val="dk2"/>
            </a:solidFill>
            <a:prstDash val="solid"/>
            <a:round/>
            <a:headEnd len="sm" w="sm" type="none"/>
            <a:tailEnd len="med" w="med" type="oval"/>
          </a:ln>
        </p:spPr>
      </p:cxnSp>
      <p:cxnSp>
        <p:nvCxnSpPr>
          <p:cNvPr id="218" name="Google Shape;218;p64"/>
          <p:cNvCxnSpPr/>
          <p:nvPr/>
        </p:nvCxnSpPr>
        <p:spPr>
          <a:xfrm>
            <a:off x="9329875" y="6742250"/>
            <a:ext cx="0" cy="2692800"/>
          </a:xfrm>
          <a:prstGeom prst="straightConnector1">
            <a:avLst/>
          </a:prstGeom>
          <a:noFill/>
          <a:ln cap="flat" cmpd="sng" w="9525">
            <a:solidFill>
              <a:schemeClr val="dk2"/>
            </a:solidFill>
            <a:prstDash val="solid"/>
            <a:round/>
            <a:headEnd len="sm" w="sm" type="none"/>
            <a:tailEnd len="med" w="med" type="oval"/>
          </a:ln>
        </p:spPr>
      </p:cxnSp>
      <p:sp>
        <p:nvSpPr>
          <p:cNvPr id="219" name="Google Shape;219;p64"/>
          <p:cNvSpPr txBox="1"/>
          <p:nvPr>
            <p:ph type="title"/>
          </p:nvPr>
        </p:nvSpPr>
        <p:spPr>
          <a:xfrm>
            <a:off x="9482275" y="6956525"/>
            <a:ext cx="6135900" cy="13356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Cleaning and manipulating datasets</a:t>
            </a:r>
            <a:endParaRPr sz="3000">
              <a:solidFill>
                <a:schemeClr val="dk1"/>
              </a:solidFill>
            </a:endParaRPr>
          </a:p>
        </p:txBody>
      </p:sp>
      <p:sp>
        <p:nvSpPr>
          <p:cNvPr id="220" name="Google Shape;220;p64"/>
          <p:cNvSpPr txBox="1"/>
          <p:nvPr>
            <p:ph idx="1" type="body"/>
          </p:nvPr>
        </p:nvSpPr>
        <p:spPr>
          <a:xfrm>
            <a:off x="2008525" y="4837625"/>
            <a:ext cx="4208100" cy="1535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Jupyter is a web tool for fast code prototyping, supporting interactive data science</a:t>
            </a:r>
            <a:endParaRPr sz="2400"/>
          </a:p>
        </p:txBody>
      </p:sp>
      <p:sp>
        <p:nvSpPr>
          <p:cNvPr id="221" name="Google Shape;221;p64"/>
          <p:cNvSpPr txBox="1"/>
          <p:nvPr>
            <p:ph idx="1" type="body"/>
          </p:nvPr>
        </p:nvSpPr>
        <p:spPr>
          <a:xfrm>
            <a:off x="6964075" y="4732825"/>
            <a:ext cx="46395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Pandas offers excellent support for loading/dumping data from/to a variety of formats</a:t>
            </a:r>
            <a:endParaRPr sz="2400"/>
          </a:p>
        </p:txBody>
      </p:sp>
      <p:sp>
        <p:nvSpPr>
          <p:cNvPr id="222" name="Google Shape;222;p64"/>
          <p:cNvSpPr txBox="1"/>
          <p:nvPr>
            <p:ph idx="1" type="body"/>
          </p:nvPr>
        </p:nvSpPr>
        <p:spPr>
          <a:xfrm>
            <a:off x="3765275" y="8071975"/>
            <a:ext cx="5031300" cy="16389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Pandas is a Python library providing high-performance data manipulation and analysis tools</a:t>
            </a:r>
            <a:endParaRPr sz="2400"/>
          </a:p>
        </p:txBody>
      </p:sp>
      <p:sp>
        <p:nvSpPr>
          <p:cNvPr id="223" name="Google Shape;223;p64"/>
          <p:cNvSpPr txBox="1"/>
          <p:nvPr>
            <p:ph idx="1" type="body"/>
          </p:nvPr>
        </p:nvSpPr>
        <p:spPr>
          <a:xfrm>
            <a:off x="9480275" y="8071975"/>
            <a:ext cx="5806200" cy="16389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A common example of time-related datasets is financial data</a:t>
            </a:r>
            <a:endParaRPr sz="2400"/>
          </a:p>
        </p:txBody>
      </p:sp>
      <p:sp>
        <p:nvSpPr>
          <p:cNvPr id="224" name="Google Shape;224;p64"/>
          <p:cNvSpPr txBox="1"/>
          <p:nvPr>
            <p:ph type="title"/>
          </p:nvPr>
        </p:nvSpPr>
        <p:spPr>
          <a:xfrm>
            <a:off x="12069475" y="3841350"/>
            <a:ext cx="52530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rgbClr val="000000"/>
              </a:buClr>
              <a:buSzPts val="1100"/>
              <a:buFont typeface="Arial"/>
              <a:buNone/>
            </a:pPr>
            <a:r>
              <a:rPr lang="en" sz="3000">
                <a:solidFill>
                  <a:schemeClr val="dk1"/>
                </a:solidFill>
              </a:rPr>
              <a:t>Visualizing datasets</a:t>
            </a:r>
            <a:endParaRPr sz="3000">
              <a:solidFill>
                <a:schemeClr val="dk1"/>
              </a:solidFill>
            </a:endParaRPr>
          </a:p>
        </p:txBody>
      </p:sp>
      <p:cxnSp>
        <p:nvCxnSpPr>
          <p:cNvPr id="225" name="Google Shape;225;p64"/>
          <p:cNvCxnSpPr/>
          <p:nvPr/>
        </p:nvCxnSpPr>
        <p:spPr>
          <a:xfrm rot="10800000">
            <a:off x="11917064" y="4219402"/>
            <a:ext cx="0" cy="2311200"/>
          </a:xfrm>
          <a:prstGeom prst="straightConnector1">
            <a:avLst/>
          </a:prstGeom>
          <a:noFill/>
          <a:ln cap="flat" cmpd="sng" w="9525">
            <a:solidFill>
              <a:schemeClr val="dk2"/>
            </a:solidFill>
            <a:prstDash val="solid"/>
            <a:round/>
            <a:headEnd len="sm" w="sm" type="none"/>
            <a:tailEnd len="med" w="med" type="oval"/>
          </a:ln>
        </p:spPr>
      </p:cxnSp>
      <p:sp>
        <p:nvSpPr>
          <p:cNvPr id="226" name="Google Shape;226;p64"/>
          <p:cNvSpPr txBox="1"/>
          <p:nvPr>
            <p:ph idx="1" type="body"/>
          </p:nvPr>
        </p:nvSpPr>
        <p:spPr>
          <a:xfrm>
            <a:off x="12069475" y="4732825"/>
            <a:ext cx="46395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The easiest way to make sense out of a dataset is plotting it</a:t>
            </a:r>
            <a:endParaRPr sz="2400"/>
          </a:p>
        </p:txBody>
      </p:sp>
      <p:grpSp>
        <p:nvGrpSpPr>
          <p:cNvPr id="227" name="Google Shape;227;p64"/>
          <p:cNvGrpSpPr/>
          <p:nvPr/>
        </p:nvGrpSpPr>
        <p:grpSpPr>
          <a:xfrm>
            <a:off x="517339" y="5981896"/>
            <a:ext cx="17404340" cy="1335533"/>
            <a:chOff x="383437" y="2845250"/>
            <a:chExt cx="8377137" cy="667800"/>
          </a:xfrm>
        </p:grpSpPr>
        <p:sp>
          <p:nvSpPr>
            <p:cNvPr id="228" name="Google Shape;228;p64"/>
            <p:cNvSpPr/>
            <p:nvPr/>
          </p:nvSpPr>
          <p:spPr>
            <a:xfrm rot="5400000">
              <a:off x="8137924" y="2890400"/>
              <a:ext cx="667800" cy="577500"/>
            </a:xfrm>
            <a:prstGeom prst="triangle">
              <a:avLst>
                <a:gd fmla="val 50000" name="adj"/>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229" name="Google Shape;229;p64"/>
            <p:cNvSpPr/>
            <p:nvPr/>
          </p:nvSpPr>
          <p:spPr>
            <a:xfrm>
              <a:off x="383437" y="3057650"/>
              <a:ext cx="7904700" cy="243000"/>
            </a:xfrm>
            <a:prstGeom prst="rect">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233" name="Shape 233"/>
        <p:cNvGrpSpPr/>
        <p:nvPr/>
      </p:nvGrpSpPr>
      <p:grpSpPr>
        <a:xfrm>
          <a:off x="0" y="0"/>
          <a:ext cx="0" cy="0"/>
          <a:chOff x="0" y="0"/>
          <a:chExt cx="0" cy="0"/>
        </a:xfrm>
      </p:grpSpPr>
      <p:sp>
        <p:nvSpPr>
          <p:cNvPr id="234" name="Google Shape;234;p65"/>
          <p:cNvSpPr txBox="1"/>
          <p:nvPr>
            <p:ph type="ctrTitle"/>
          </p:nvPr>
        </p:nvSpPr>
        <p:spPr>
          <a:xfrm>
            <a:off x="628550" y="3393650"/>
            <a:ext cx="16251300" cy="28038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a:t>Installing Jupyter and managing a notebook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66"/>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240" name="Google Shape;240;p66"/>
          <p:cNvSpPr txBox="1"/>
          <p:nvPr>
            <p:ph idx="4294967295" type="body"/>
          </p:nvPr>
        </p:nvSpPr>
        <p:spPr>
          <a:xfrm>
            <a:off x="421350" y="1777604"/>
            <a:ext cx="17416800" cy="56289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Meet Jupyter</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Installing Jupyter</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sample: managing a notebook</a:t>
            </a:r>
            <a:endParaRPr sz="3997">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6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Meet Jupyter</a:t>
            </a:r>
            <a:endParaRPr sz="4395"/>
          </a:p>
        </p:txBody>
      </p:sp>
      <p:sp>
        <p:nvSpPr>
          <p:cNvPr id="246" name="Google Shape;246;p67"/>
          <p:cNvSpPr txBox="1"/>
          <p:nvPr/>
        </p:nvSpPr>
        <p:spPr>
          <a:xfrm>
            <a:off x="495975" y="1767950"/>
            <a:ext cx="16152600" cy="38538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b="1" lang="en" sz="3600">
                <a:solidFill>
                  <a:srgbClr val="434343"/>
                </a:solidFill>
                <a:latin typeface="Calibri"/>
                <a:ea typeface="Calibri"/>
                <a:cs typeface="Calibri"/>
                <a:sym typeface="Calibri"/>
              </a:rPr>
              <a:t>Jupyter</a:t>
            </a:r>
            <a:r>
              <a:rPr lang="en" sz="3600">
                <a:solidFill>
                  <a:srgbClr val="434343"/>
                </a:solidFill>
                <a:latin typeface="Calibri"/>
                <a:ea typeface="Calibri"/>
                <a:cs typeface="Calibri"/>
                <a:sym typeface="Calibri"/>
              </a:rPr>
              <a:t> is a is an open source </a:t>
            </a:r>
            <a:r>
              <a:rPr i="1" lang="en" sz="3600">
                <a:solidFill>
                  <a:srgbClr val="434343"/>
                </a:solidFill>
                <a:latin typeface="Calibri"/>
                <a:ea typeface="Calibri"/>
                <a:cs typeface="Calibri"/>
                <a:sym typeface="Calibri"/>
              </a:rPr>
              <a:t>web-based data science tool</a:t>
            </a:r>
            <a:endParaRPr sz="36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It is </a:t>
            </a:r>
            <a:r>
              <a:rPr i="1" lang="en" sz="3000">
                <a:solidFill>
                  <a:srgbClr val="434343"/>
                </a:solidFill>
                <a:latin typeface="Calibri"/>
                <a:ea typeface="Calibri"/>
                <a:cs typeface="Calibri"/>
                <a:sym typeface="Calibri"/>
              </a:rPr>
              <a:t>web application</a:t>
            </a:r>
            <a:r>
              <a:rPr lang="en" sz="3000">
                <a:solidFill>
                  <a:srgbClr val="434343"/>
                </a:solidFill>
                <a:latin typeface="Calibri"/>
                <a:ea typeface="Calibri"/>
                <a:cs typeface="Calibri"/>
                <a:sym typeface="Calibri"/>
              </a:rPr>
              <a:t> that you can use to create and share documents containing live code, visualizations and rich text elements: such documents are called </a:t>
            </a:r>
            <a:r>
              <a:rPr b="1" lang="en" sz="3000">
                <a:solidFill>
                  <a:srgbClr val="434343"/>
                </a:solidFill>
                <a:latin typeface="Calibri"/>
                <a:ea typeface="Calibri"/>
                <a:cs typeface="Calibri"/>
                <a:sym typeface="Calibri"/>
              </a:rPr>
              <a:t>notebooks</a:t>
            </a:r>
            <a:endParaRPr b="1"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Notebooks can be viewed and edited on the client-side of Jupyter web app and the code is then run on the server-side of it</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Notebooks are </a:t>
            </a:r>
            <a:r>
              <a:rPr i="1" lang="en" sz="3000">
                <a:solidFill>
                  <a:srgbClr val="434343"/>
                </a:solidFill>
                <a:latin typeface="Calibri"/>
                <a:ea typeface="Calibri"/>
                <a:cs typeface="Calibri"/>
                <a:sym typeface="Calibri"/>
              </a:rPr>
              <a:t>polyglot</a:t>
            </a:r>
            <a:endParaRPr i="1" sz="3600">
              <a:solidFill>
                <a:srgbClr val="434343"/>
              </a:solidFill>
              <a:latin typeface="Calibri"/>
              <a:ea typeface="Calibri"/>
              <a:cs typeface="Calibri"/>
              <a:sym typeface="Calibri"/>
            </a:endParaRPr>
          </a:p>
        </p:txBody>
      </p:sp>
      <p:sp>
        <p:nvSpPr>
          <p:cNvPr id="247" name="Google Shape;247;p67"/>
          <p:cNvSpPr txBox="1"/>
          <p:nvPr/>
        </p:nvSpPr>
        <p:spPr>
          <a:xfrm>
            <a:off x="495975" y="5725925"/>
            <a:ext cx="12284700" cy="4008900"/>
          </a:xfrm>
          <a:prstGeom prst="rect">
            <a:avLst/>
          </a:prstGeom>
          <a:noFill/>
          <a:ln>
            <a:noFill/>
          </a:ln>
        </p:spPr>
        <p:txBody>
          <a:bodyPr anchorCtr="0" anchor="ctr"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Notebooks are “</a:t>
            </a:r>
            <a:r>
              <a:rPr b="1" lang="en" sz="3600">
                <a:solidFill>
                  <a:srgbClr val="434343"/>
                </a:solidFill>
                <a:latin typeface="Calibri"/>
                <a:ea typeface="Calibri"/>
                <a:cs typeface="Calibri"/>
                <a:sym typeface="Calibri"/>
              </a:rPr>
              <a:t>snippet-oriented</a:t>
            </a:r>
            <a:r>
              <a:rPr lang="en" sz="3600">
                <a:solidFill>
                  <a:srgbClr val="434343"/>
                </a:solidFill>
                <a:latin typeface="Calibri"/>
                <a:ea typeface="Calibri"/>
                <a:cs typeface="Calibri"/>
                <a:sym typeface="Calibri"/>
              </a:rPr>
              <a:t>”: this means that you can only run one snippet of code (called “</a:t>
            </a:r>
            <a:r>
              <a:rPr i="1" lang="en" sz="3600">
                <a:solidFill>
                  <a:srgbClr val="434343"/>
                </a:solidFill>
                <a:latin typeface="Calibri"/>
                <a:ea typeface="Calibri"/>
                <a:cs typeface="Calibri"/>
                <a:sym typeface="Calibri"/>
              </a:rPr>
              <a:t>cell</a:t>
            </a:r>
            <a:r>
              <a:rPr lang="en" sz="3600">
                <a:solidFill>
                  <a:srgbClr val="434343"/>
                </a:solidFill>
                <a:latin typeface="Calibri"/>
                <a:ea typeface="Calibri"/>
                <a:cs typeface="Calibri"/>
                <a:sym typeface="Calibri"/>
              </a:rPr>
              <a:t>”) at a time</a:t>
            </a:r>
            <a:endParaRPr sz="3600">
              <a:solidFill>
                <a:srgbClr val="434343"/>
              </a:solidFill>
              <a:latin typeface="Calibri"/>
              <a:ea typeface="Calibri"/>
              <a:cs typeface="Calibri"/>
              <a:sym typeface="Calibri"/>
            </a:endParaRPr>
          </a:p>
          <a:p>
            <a:pPr indent="0" lvl="0" marL="0" rtl="0" algn="l">
              <a:lnSpc>
                <a:spcPct val="115000"/>
              </a:lnSpc>
              <a:spcBef>
                <a:spcPts val="1600"/>
              </a:spcBef>
              <a:spcAft>
                <a:spcPts val="0"/>
              </a:spcAft>
              <a:buNone/>
            </a:pPr>
            <a:r>
              <a:t/>
            </a:r>
            <a:endParaRPr sz="800">
              <a:solidFill>
                <a:srgbClr val="434343"/>
              </a:solidFill>
              <a:latin typeface="Calibri"/>
              <a:ea typeface="Calibri"/>
              <a:cs typeface="Calibri"/>
              <a:sym typeface="Calibri"/>
            </a:endParaRPr>
          </a:p>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This</a:t>
            </a:r>
            <a:endParaRPr sz="36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takes Jupyter closer to a “visual command-line” than to an IDE</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makes Jupyter </a:t>
            </a:r>
            <a:r>
              <a:rPr b="1" lang="en" sz="3000">
                <a:solidFill>
                  <a:srgbClr val="434343"/>
                </a:solidFill>
                <a:latin typeface="Calibri"/>
                <a:ea typeface="Calibri"/>
                <a:cs typeface="Calibri"/>
                <a:sym typeface="Calibri"/>
              </a:rPr>
              <a:t>a great tool for code prototyping</a:t>
            </a:r>
            <a:r>
              <a:rPr lang="en" sz="3000">
                <a:solidFill>
                  <a:srgbClr val="434343"/>
                </a:solidFill>
                <a:latin typeface="Calibri"/>
                <a:ea typeface="Calibri"/>
                <a:cs typeface="Calibri"/>
                <a:sym typeface="Calibri"/>
              </a:rPr>
              <a:t> and </a:t>
            </a:r>
            <a:r>
              <a:rPr b="1" lang="en" sz="3000">
                <a:solidFill>
                  <a:srgbClr val="434343"/>
                </a:solidFill>
                <a:latin typeface="Calibri"/>
                <a:ea typeface="Calibri"/>
                <a:cs typeface="Calibri"/>
                <a:sym typeface="Calibri"/>
              </a:rPr>
              <a:t>quick data exploration and visualization</a:t>
            </a:r>
            <a:endParaRPr sz="3000"/>
          </a:p>
        </p:txBody>
      </p:sp>
      <p:pic>
        <p:nvPicPr>
          <p:cNvPr id="248" name="Google Shape;248;p67"/>
          <p:cNvPicPr preferRelativeResize="0"/>
          <p:nvPr/>
        </p:nvPicPr>
        <p:blipFill rotWithShape="1">
          <a:blip r:embed="rId3">
            <a:alphaModFix/>
          </a:blip>
          <a:srcRect b="0" l="33466" r="0" t="2095"/>
          <a:stretch/>
        </p:blipFill>
        <p:spPr>
          <a:xfrm>
            <a:off x="13147075" y="4768750"/>
            <a:ext cx="4766975" cy="4966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68"/>
          <p:cNvSpPr txBox="1"/>
          <p:nvPr>
            <p:ph type="title"/>
          </p:nvPr>
        </p:nvSpPr>
        <p:spPr>
          <a:xfrm>
            <a:off x="531019" y="3379608"/>
            <a:ext cx="8086800" cy="2963100"/>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rgbClr val="434343"/>
              </a:buClr>
              <a:buFont typeface="Calibri"/>
              <a:buNone/>
            </a:pPr>
            <a:r>
              <a:rPr lang="en"/>
              <a:t>Jupyter</a:t>
            </a:r>
            <a:endParaRPr/>
          </a:p>
          <a:p>
            <a:pPr indent="0" lvl="0" marL="0" marR="0" rtl="0" algn="ctr">
              <a:lnSpc>
                <a:spcPct val="100000"/>
              </a:lnSpc>
              <a:spcBef>
                <a:spcPts val="0"/>
              </a:spcBef>
              <a:spcAft>
                <a:spcPts val="0"/>
              </a:spcAft>
              <a:buClr>
                <a:srgbClr val="434343"/>
              </a:buClr>
              <a:buFont typeface="Calibri"/>
              <a:buNone/>
            </a:pPr>
            <a:r>
              <a:rPr lang="en"/>
              <a:t>vs</a:t>
            </a:r>
            <a:endParaRPr/>
          </a:p>
          <a:p>
            <a:pPr indent="0" lvl="0" marL="0" marR="0" rtl="0" algn="ctr">
              <a:lnSpc>
                <a:spcPct val="100000"/>
              </a:lnSpc>
              <a:spcBef>
                <a:spcPts val="0"/>
              </a:spcBef>
              <a:spcAft>
                <a:spcPts val="0"/>
              </a:spcAft>
              <a:buClr>
                <a:srgbClr val="434343"/>
              </a:buClr>
              <a:buFont typeface="Calibri"/>
              <a:buNone/>
            </a:pPr>
            <a:r>
              <a:rPr lang="en"/>
              <a:t>PyCharm</a:t>
            </a:r>
            <a:endParaRPr/>
          </a:p>
        </p:txBody>
      </p:sp>
      <p:sp>
        <p:nvSpPr>
          <p:cNvPr id="254" name="Google Shape;254;p68"/>
          <p:cNvSpPr txBox="1"/>
          <p:nvPr>
            <p:ph idx="2" type="body"/>
          </p:nvPr>
        </p:nvSpPr>
        <p:spPr>
          <a:xfrm>
            <a:off x="9850675" y="406550"/>
            <a:ext cx="7542600" cy="43605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1600"/>
              </a:spcBef>
              <a:spcAft>
                <a:spcPts val="0"/>
              </a:spcAft>
              <a:buNone/>
            </a:pPr>
            <a:r>
              <a:rPr b="1" lang="en"/>
              <a:t>Jupyter</a:t>
            </a:r>
            <a:endParaRPr b="1"/>
          </a:p>
          <a:p>
            <a:pPr indent="-482600" lvl="0" marL="457200" marR="0" rtl="0" algn="l">
              <a:lnSpc>
                <a:spcPct val="115000"/>
              </a:lnSpc>
              <a:spcBef>
                <a:spcPts val="1600"/>
              </a:spcBef>
              <a:spcAft>
                <a:spcPts val="0"/>
              </a:spcAft>
              <a:buSzPts val="4000"/>
              <a:buChar char="●"/>
            </a:pPr>
            <a:r>
              <a:rPr lang="en" sz="4000"/>
              <a:t>Line-by-line execution</a:t>
            </a:r>
            <a:endParaRPr sz="4000"/>
          </a:p>
          <a:p>
            <a:pPr indent="-482600" lvl="0" marL="457200" marR="0" rtl="0" algn="l">
              <a:lnSpc>
                <a:spcPct val="115000"/>
              </a:lnSpc>
              <a:spcBef>
                <a:spcPts val="0"/>
              </a:spcBef>
              <a:spcAft>
                <a:spcPts val="0"/>
              </a:spcAft>
              <a:buSzPts val="4000"/>
              <a:buChar char="●"/>
            </a:pPr>
            <a:r>
              <a:rPr lang="en" sz="4000"/>
              <a:t>Good for code prototyping and data visualization</a:t>
            </a:r>
            <a:endParaRPr sz="4000"/>
          </a:p>
          <a:p>
            <a:pPr indent="-482600" lvl="0" marL="457200" marR="0" rtl="0" algn="l">
              <a:lnSpc>
                <a:spcPct val="115000"/>
              </a:lnSpc>
              <a:spcBef>
                <a:spcPts val="0"/>
              </a:spcBef>
              <a:spcAft>
                <a:spcPts val="0"/>
              </a:spcAft>
              <a:buSzPts val="4000"/>
              <a:buChar char="●"/>
            </a:pPr>
            <a:r>
              <a:rPr lang="en" sz="4000"/>
              <a:t>Almost no productivity tools</a:t>
            </a:r>
            <a:endParaRPr sz="4000"/>
          </a:p>
        </p:txBody>
      </p:sp>
      <p:sp>
        <p:nvSpPr>
          <p:cNvPr id="255" name="Google Shape;255;p68"/>
          <p:cNvSpPr txBox="1"/>
          <p:nvPr>
            <p:ph idx="1" type="subTitle"/>
          </p:nvPr>
        </p:nvSpPr>
        <p:spPr>
          <a:xfrm>
            <a:off x="531019" y="6470760"/>
            <a:ext cx="8086800" cy="2469000"/>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2"/>
              </a:buClr>
              <a:buFont typeface="Calibri"/>
              <a:buNone/>
            </a:pPr>
            <a:r>
              <a:rPr lang="en"/>
              <a:t>A quick comparison</a:t>
            </a:r>
            <a:endParaRPr/>
          </a:p>
        </p:txBody>
      </p:sp>
      <p:sp>
        <p:nvSpPr>
          <p:cNvPr id="256" name="Google Shape;256;p68"/>
          <p:cNvSpPr txBox="1"/>
          <p:nvPr>
            <p:ph idx="2" type="body"/>
          </p:nvPr>
        </p:nvSpPr>
        <p:spPr>
          <a:xfrm>
            <a:off x="9850675" y="4767200"/>
            <a:ext cx="8086800" cy="52995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1600"/>
              </a:spcBef>
              <a:spcAft>
                <a:spcPts val="0"/>
              </a:spcAft>
              <a:buNone/>
            </a:pPr>
            <a:r>
              <a:rPr b="1" lang="en"/>
              <a:t>PyCharm</a:t>
            </a:r>
            <a:endParaRPr b="1"/>
          </a:p>
          <a:p>
            <a:pPr indent="-482600" lvl="0" marL="457200" marR="0" rtl="0" algn="l">
              <a:lnSpc>
                <a:spcPct val="115000"/>
              </a:lnSpc>
              <a:spcBef>
                <a:spcPts val="1600"/>
              </a:spcBef>
              <a:spcAft>
                <a:spcPts val="0"/>
              </a:spcAft>
              <a:buSzPts val="4000"/>
              <a:buChar char="●"/>
            </a:pPr>
            <a:r>
              <a:rPr lang="en" sz="4000"/>
              <a:t>Script/app execution</a:t>
            </a:r>
            <a:endParaRPr sz="4000"/>
          </a:p>
          <a:p>
            <a:pPr indent="-482600" lvl="0" marL="457200" marR="0" rtl="0" algn="l">
              <a:lnSpc>
                <a:spcPct val="115000"/>
              </a:lnSpc>
              <a:spcBef>
                <a:spcPts val="0"/>
              </a:spcBef>
              <a:spcAft>
                <a:spcPts val="0"/>
              </a:spcAft>
              <a:buSzPts val="4000"/>
              <a:buChar char="●"/>
            </a:pPr>
            <a:r>
              <a:rPr lang="en" sz="4000"/>
              <a:t>Good for structured codebases</a:t>
            </a:r>
            <a:endParaRPr sz="4000"/>
          </a:p>
          <a:p>
            <a:pPr indent="-482600" lvl="0" marL="457200" marR="0" rtl="0" algn="l">
              <a:lnSpc>
                <a:spcPct val="115000"/>
              </a:lnSpc>
              <a:spcBef>
                <a:spcPts val="0"/>
              </a:spcBef>
              <a:spcAft>
                <a:spcPts val="0"/>
              </a:spcAft>
              <a:buSzPts val="4000"/>
              <a:buChar char="●"/>
            </a:pPr>
            <a:r>
              <a:rPr lang="en" sz="4000"/>
              <a:t>Productivity tools (</a:t>
            </a:r>
            <a:r>
              <a:rPr lang="en" sz="4000"/>
              <a:t>debugging, syntax-highlight, </a:t>
            </a:r>
            <a:r>
              <a:rPr lang="en" sz="4000"/>
              <a:t>SCM integration)</a:t>
            </a:r>
            <a:endParaRPr sz="4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69"/>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Installing Jupyter</a:t>
            </a:r>
            <a:endParaRPr sz="4395"/>
          </a:p>
        </p:txBody>
      </p:sp>
      <p:sp>
        <p:nvSpPr>
          <p:cNvPr id="262" name="Google Shape;262;p69"/>
          <p:cNvSpPr txBox="1"/>
          <p:nvPr/>
        </p:nvSpPr>
        <p:spPr>
          <a:xfrm>
            <a:off x="495975" y="1767950"/>
            <a:ext cx="7984500" cy="29166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You can </a:t>
            </a:r>
            <a:r>
              <a:rPr b="1" lang="en" sz="3600">
                <a:solidFill>
                  <a:srgbClr val="434343"/>
                </a:solidFill>
                <a:latin typeface="Calibri"/>
                <a:ea typeface="Calibri"/>
                <a:cs typeface="Calibri"/>
                <a:sym typeface="Calibri"/>
              </a:rPr>
              <a:t>install</a:t>
            </a:r>
            <a:r>
              <a:rPr lang="en" sz="3600">
                <a:solidFill>
                  <a:srgbClr val="434343"/>
                </a:solidFill>
                <a:latin typeface="Calibri"/>
                <a:ea typeface="Calibri"/>
                <a:cs typeface="Calibri"/>
                <a:sym typeface="Calibri"/>
              </a:rPr>
              <a:t> Jupyter simply with</a:t>
            </a:r>
            <a:r>
              <a:rPr lang="en" sz="3600">
                <a:solidFill>
                  <a:srgbClr val="434343"/>
                </a:solidFill>
                <a:latin typeface="Calibri"/>
                <a:ea typeface="Calibri"/>
                <a:cs typeface="Calibri"/>
                <a:sym typeface="Calibri"/>
              </a:rPr>
              <a:t>:  </a:t>
            </a:r>
            <a:endParaRPr sz="3600">
              <a:solidFill>
                <a:srgbClr val="434343"/>
              </a:solidFill>
              <a:latin typeface="Calibri"/>
              <a:ea typeface="Calibri"/>
              <a:cs typeface="Calibri"/>
              <a:sym typeface="Calibri"/>
            </a:endParaRPr>
          </a:p>
          <a:p>
            <a:pPr indent="0" lvl="0" marL="914400" rtl="0" algn="l">
              <a:lnSpc>
                <a:spcPct val="115000"/>
              </a:lnSpc>
              <a:spcBef>
                <a:spcPts val="1600"/>
              </a:spcBef>
              <a:spcAft>
                <a:spcPts val="0"/>
              </a:spcAft>
              <a:buNone/>
            </a:pPr>
            <a:r>
              <a:rPr lang="en" sz="3600">
                <a:solidFill>
                  <a:srgbClr val="434343"/>
                </a:solidFill>
                <a:latin typeface="Courier New"/>
                <a:ea typeface="Courier New"/>
                <a:cs typeface="Courier New"/>
                <a:sym typeface="Courier New"/>
              </a:rPr>
              <a:t>pip install jupyter</a:t>
            </a:r>
            <a:endParaRPr sz="3600">
              <a:solidFill>
                <a:srgbClr val="434343"/>
              </a:solidFill>
              <a:latin typeface="Courier New"/>
              <a:ea typeface="Courier New"/>
              <a:cs typeface="Courier New"/>
              <a:sym typeface="Courier New"/>
            </a:endParaRPr>
          </a:p>
        </p:txBody>
      </p:sp>
      <p:sp>
        <p:nvSpPr>
          <p:cNvPr id="263" name="Google Shape;263;p69"/>
          <p:cNvSpPr txBox="1"/>
          <p:nvPr/>
        </p:nvSpPr>
        <p:spPr>
          <a:xfrm>
            <a:off x="495975" y="4417725"/>
            <a:ext cx="17449500" cy="4008900"/>
          </a:xfrm>
          <a:prstGeom prst="rect">
            <a:avLst/>
          </a:prstGeom>
          <a:noFill/>
          <a:ln>
            <a:noFill/>
          </a:ln>
        </p:spPr>
        <p:txBody>
          <a:bodyPr anchorCtr="0" anchor="ctr"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The </a:t>
            </a:r>
            <a:r>
              <a:rPr i="1" lang="en" sz="3600">
                <a:solidFill>
                  <a:srgbClr val="434343"/>
                </a:solidFill>
                <a:latin typeface="Calibri"/>
                <a:ea typeface="Calibri"/>
                <a:cs typeface="Calibri"/>
                <a:sym typeface="Calibri"/>
              </a:rPr>
              <a:t>Jupyter Notebook Server </a:t>
            </a:r>
            <a:r>
              <a:rPr lang="en" sz="3600">
                <a:solidFill>
                  <a:srgbClr val="434343"/>
                </a:solidFill>
                <a:latin typeface="Calibri"/>
                <a:ea typeface="Calibri"/>
                <a:cs typeface="Calibri"/>
                <a:sym typeface="Calibri"/>
              </a:rPr>
              <a:t>can be </a:t>
            </a:r>
            <a:r>
              <a:rPr b="1" lang="en" sz="3600">
                <a:solidFill>
                  <a:srgbClr val="434343"/>
                </a:solidFill>
                <a:latin typeface="Calibri"/>
                <a:ea typeface="Calibri"/>
                <a:cs typeface="Calibri"/>
                <a:sym typeface="Calibri"/>
              </a:rPr>
              <a:t>launched</a:t>
            </a:r>
            <a:endParaRPr b="1" sz="36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From </a:t>
            </a:r>
            <a:r>
              <a:rPr b="1" lang="en" sz="3000">
                <a:solidFill>
                  <a:srgbClr val="434343"/>
                </a:solidFill>
                <a:latin typeface="Calibri"/>
                <a:ea typeface="Calibri"/>
                <a:cs typeface="Calibri"/>
                <a:sym typeface="Calibri"/>
              </a:rPr>
              <a:t>PyCharm</a:t>
            </a:r>
            <a:endParaRPr b="1"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From the </a:t>
            </a:r>
            <a:r>
              <a:rPr b="1" lang="en" sz="3000">
                <a:solidFill>
                  <a:srgbClr val="434343"/>
                </a:solidFill>
                <a:latin typeface="Calibri"/>
                <a:ea typeface="Calibri"/>
                <a:cs typeface="Calibri"/>
                <a:sym typeface="Calibri"/>
              </a:rPr>
              <a:t>command line</a:t>
            </a:r>
            <a:r>
              <a:rPr lang="en" sz="3000">
                <a:solidFill>
                  <a:srgbClr val="434343"/>
                </a:solidFill>
                <a:latin typeface="Calibri"/>
                <a:ea typeface="Calibri"/>
                <a:cs typeface="Calibri"/>
                <a:sym typeface="Calibri"/>
              </a:rPr>
              <a:t> with:  </a:t>
            </a:r>
            <a:r>
              <a:rPr lang="en" sz="3000">
                <a:solidFill>
                  <a:srgbClr val="434343"/>
                </a:solidFill>
                <a:latin typeface="Courier New"/>
                <a:ea typeface="Courier New"/>
                <a:cs typeface="Courier New"/>
                <a:sym typeface="Courier New"/>
              </a:rPr>
              <a:t>jupyter-notebook</a:t>
            </a:r>
            <a:endParaRPr sz="800">
              <a:solidFill>
                <a:srgbClr val="434343"/>
              </a:solidFill>
              <a:latin typeface="Calibri"/>
              <a:ea typeface="Calibri"/>
              <a:cs typeface="Calibri"/>
              <a:sym typeface="Calibri"/>
            </a:endParaRPr>
          </a:p>
          <a:p>
            <a:pPr indent="0" lvl="0" marL="0" rtl="0" algn="l">
              <a:lnSpc>
                <a:spcPct val="115000"/>
              </a:lnSpc>
              <a:spcBef>
                <a:spcPts val="1600"/>
              </a:spcBef>
              <a:spcAft>
                <a:spcPts val="0"/>
              </a:spcAft>
              <a:buNone/>
            </a:pPr>
            <a:r>
              <a:t/>
            </a:r>
            <a:endParaRPr sz="3600">
              <a:solidFill>
                <a:srgbClr val="434343"/>
              </a:solidFill>
              <a:latin typeface="Calibri"/>
              <a:ea typeface="Calibri"/>
              <a:cs typeface="Calibri"/>
              <a:sym typeface="Calibri"/>
            </a:endParaRPr>
          </a:p>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Once started, the web interface is available on: </a:t>
            </a:r>
            <a:r>
              <a:rPr lang="en" sz="3600" u="sng">
                <a:solidFill>
                  <a:schemeClr val="hlink"/>
                </a:solidFill>
                <a:latin typeface="Calibri"/>
                <a:ea typeface="Calibri"/>
                <a:cs typeface="Calibri"/>
                <a:sym typeface="Calibri"/>
                <a:hlinkClick r:id="rId3"/>
              </a:rPr>
              <a:t>http://127.0.0.1:8888/tree</a:t>
            </a:r>
            <a:endParaRPr/>
          </a:p>
        </p:txBody>
      </p:sp>
      <p:grpSp>
        <p:nvGrpSpPr>
          <p:cNvPr id="264" name="Google Shape;264;p69"/>
          <p:cNvGrpSpPr/>
          <p:nvPr/>
        </p:nvGrpSpPr>
        <p:grpSpPr>
          <a:xfrm>
            <a:off x="13834100" y="1624600"/>
            <a:ext cx="3883626" cy="4438426"/>
            <a:chOff x="13954225" y="2921900"/>
            <a:chExt cx="3883626" cy="4438426"/>
          </a:xfrm>
        </p:grpSpPr>
        <p:pic>
          <p:nvPicPr>
            <p:cNvPr id="265" name="Google Shape;265;p69"/>
            <p:cNvPicPr preferRelativeResize="0"/>
            <p:nvPr/>
          </p:nvPicPr>
          <p:blipFill>
            <a:blip r:embed="rId4">
              <a:alphaModFix/>
            </a:blip>
            <a:stretch>
              <a:fillRect/>
            </a:stretch>
          </p:blipFill>
          <p:spPr>
            <a:xfrm>
              <a:off x="13954225" y="2921900"/>
              <a:ext cx="3883626" cy="4438426"/>
            </a:xfrm>
            <a:prstGeom prst="rect">
              <a:avLst/>
            </a:prstGeom>
            <a:noFill/>
            <a:ln>
              <a:noFill/>
            </a:ln>
          </p:spPr>
        </p:pic>
        <p:pic>
          <p:nvPicPr>
            <p:cNvPr id="266" name="Google Shape;266;p69"/>
            <p:cNvPicPr preferRelativeResize="0"/>
            <p:nvPr/>
          </p:nvPicPr>
          <p:blipFill>
            <a:blip r:embed="rId5">
              <a:alphaModFix/>
            </a:blip>
            <a:stretch>
              <a:fillRect/>
            </a:stretch>
          </p:blipFill>
          <p:spPr>
            <a:xfrm rot="-300199">
              <a:off x="15503571" y="4185036"/>
              <a:ext cx="1014556" cy="1013153"/>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70"/>
          <p:cNvSpPr txBox="1"/>
          <p:nvPr>
            <p:ph type="title"/>
          </p:nvPr>
        </p:nvSpPr>
        <p:spPr>
          <a:xfrm>
            <a:off x="980311" y="976048"/>
            <a:ext cx="160605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sz="10500"/>
              <a:t>Code Sample: managing a notebook</a:t>
            </a:r>
            <a:endParaRPr sz="10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71"/>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277" name="Google Shape;277;p71"/>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Meet Jupyter</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Installing Jupyter</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sample: managing a notebook</a:t>
            </a:r>
            <a:endParaRPr sz="3997">
              <a:solidFill>
                <a:srgbClr val="43434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